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22"/>
  </p:notesMasterIdLst>
  <p:sldIdLst>
    <p:sldId id="307" r:id="rId3"/>
    <p:sldId id="327" r:id="rId4"/>
    <p:sldId id="281" r:id="rId5"/>
    <p:sldId id="321" r:id="rId6"/>
    <p:sldId id="335" r:id="rId7"/>
    <p:sldId id="336" r:id="rId8"/>
    <p:sldId id="337" r:id="rId9"/>
    <p:sldId id="338" r:id="rId10"/>
    <p:sldId id="340" r:id="rId11"/>
    <p:sldId id="341" r:id="rId12"/>
    <p:sldId id="324" r:id="rId13"/>
    <p:sldId id="325" r:id="rId14"/>
    <p:sldId id="326" r:id="rId15"/>
    <p:sldId id="328" r:id="rId16"/>
    <p:sldId id="330" r:id="rId17"/>
    <p:sldId id="334" r:id="rId18"/>
    <p:sldId id="333" r:id="rId19"/>
    <p:sldId id="331" r:id="rId20"/>
    <p:sldId id="33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3"/>
    <p:restoredTop sz="81559"/>
  </p:normalViewPr>
  <p:slideViewPr>
    <p:cSldViewPr snapToGrid="0" snapToObjects="1">
      <p:cViewPr varScale="1">
        <p:scale>
          <a:sx n="90" d="100"/>
          <a:sy n="90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09BE-FE91-764B-ADB8-CBD8A002702E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E2EA1-BFF8-2740-BB1D-979C231E0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67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415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12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5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52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22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62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49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52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70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71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90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2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9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81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22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43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7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32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6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17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2" y="271712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1"/>
            <a:ext cx="695452" cy="281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8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Quantum Computing and IBM Q: An Introduction            #IBMQ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3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4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2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590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2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9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5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5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54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728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5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8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5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8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2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8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1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8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8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71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Quantum Computing and IBM Q: An Introduction            #IBMQ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1"/>
            <a:ext cx="1722792" cy="7014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Text"/>
          <p:cNvSpPr txBox="1">
            <a:spLocks noGrp="1"/>
          </p:cNvSpPr>
          <p:nvPr>
            <p:ph type="title"/>
          </p:nvPr>
        </p:nvSpPr>
        <p:spPr>
          <a:xfrm>
            <a:off x="304800" y="548645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57962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7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half-image_Right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3"/>
            <a:ext cx="5486400" cy="590996"/>
          </a:xfrm>
        </p:spPr>
        <p:txBody>
          <a:bodyPr>
            <a:spAutoFit/>
          </a:bodyPr>
          <a:lstStyle>
            <a:lvl1pPr marL="0" marR="0" indent="0" algn="l" defTabSz="6095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41"/>
            <a:ext cx="5486400" cy="3326423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>
                <a:solidFill>
                  <a:schemeClr val="bg2"/>
                </a:solidFill>
              </a:defRPr>
            </a:lvl1pPr>
            <a:lvl2pPr>
              <a:defRPr lang="en-US" sz="3200" dirty="0" smtClean="0">
                <a:solidFill>
                  <a:schemeClr val="bg2"/>
                </a:solidFill>
              </a:defRPr>
            </a:lvl2pPr>
            <a:lvl3pPr>
              <a:defRPr lang="en-US" sz="2933" dirty="0" smtClean="0">
                <a:solidFill>
                  <a:schemeClr val="bg2"/>
                </a:solidFill>
              </a:defRPr>
            </a:lvl3pPr>
            <a:lvl4pPr>
              <a:defRPr lang="en-US" sz="2933" dirty="0" smtClean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fact, number, pic_Gray90_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rgbClr val="25252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54"/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9253"/>
            <a:ext cx="5477933" cy="1034001"/>
          </a:xfrm>
        </p:spPr>
        <p:txBody>
          <a:bodyPr wrap="square"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3362245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52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1/4 Image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6858000"/>
          </a:xfrm>
          <a:solidFill>
            <a:srgbClr val="252525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3"/>
            <a:ext cx="7349067" cy="590996"/>
          </a:xfrm>
        </p:spPr>
        <p:txBody>
          <a:bodyPr wrap="square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41"/>
            <a:ext cx="7349067" cy="2833981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5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BAA7-9E7B-D548-9055-BE2DB3755221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9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7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54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54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54"/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2978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</p:sldLayoutIdLst>
  <p:hf sldNum="0"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 userDrawn="1">
          <p15:clr>
            <a:srgbClr val="F26B43"/>
          </p15:clr>
        </p15:guide>
        <p15:guide id="2" orient="horz" pos="1619" userDrawn="1">
          <p15:clr>
            <a:srgbClr val="F26B43"/>
          </p15:clr>
        </p15:guide>
        <p15:guide id="3" orient="horz" pos="1216" userDrawn="1">
          <p15:clr>
            <a:srgbClr val="F26B43"/>
          </p15:clr>
        </p15:guide>
        <p15:guide id="5" orient="horz" pos="813" userDrawn="1">
          <p15:clr>
            <a:srgbClr val="F26B43"/>
          </p15:clr>
        </p15:guide>
        <p15:guide id="7" orient="horz" pos="2022" userDrawn="1">
          <p15:clr>
            <a:srgbClr val="F26B43"/>
          </p15:clr>
        </p15:guide>
        <p15:guide id="8" orient="horz" pos="2426" userDrawn="1">
          <p15:clr>
            <a:srgbClr val="F26B43"/>
          </p15:clr>
        </p15:guide>
        <p15:guide id="9" orient="horz" pos="2829" userDrawn="1">
          <p15:clr>
            <a:srgbClr val="F26B43"/>
          </p15:clr>
        </p15:guide>
        <p15:guide id="11" pos="2880" userDrawn="1">
          <p15:clr>
            <a:srgbClr val="F26B43"/>
          </p15:clr>
        </p15:guide>
        <p15:guide id="13" pos="2736" userDrawn="1">
          <p15:clr>
            <a:srgbClr val="F26B43"/>
          </p15:clr>
        </p15:guide>
        <p15:guide id="15" pos="1584" userDrawn="1">
          <p15:clr>
            <a:srgbClr val="F26B43"/>
          </p15:clr>
        </p15:guide>
        <p15:guide id="17" pos="1440" userDrawn="1">
          <p15:clr>
            <a:srgbClr val="F26B43"/>
          </p15:clr>
        </p15:guide>
        <p15:guide id="20" pos="3024" userDrawn="1">
          <p15:clr>
            <a:srgbClr val="F26B43"/>
          </p15:clr>
        </p15:guide>
        <p15:guide id="22" pos="4320" userDrawn="1">
          <p15:clr>
            <a:srgbClr val="F26B43"/>
          </p15:clr>
        </p15:guide>
        <p15:guide id="24" pos="144" userDrawn="1">
          <p15:clr>
            <a:srgbClr val="F26B43"/>
          </p15:clr>
        </p15:guide>
        <p15:guide id="26" pos="5616" userDrawn="1">
          <p15:clr>
            <a:srgbClr val="F26B43"/>
          </p15:clr>
        </p15:guide>
        <p15:guide id="27" orient="horz" pos="142" userDrawn="1">
          <p15:clr>
            <a:srgbClr val="F26B43"/>
          </p15:clr>
        </p15:guide>
        <p15:guide id="31" pos="4176" userDrawn="1">
          <p15:clr>
            <a:srgbClr val="F26B43"/>
          </p15:clr>
        </p15:guide>
        <p15:guide id="32" pos="4464" userDrawn="1">
          <p15:clr>
            <a:srgbClr val="F26B43"/>
          </p15:clr>
        </p15:guide>
        <p15:guide id="34" orient="horz" pos="3098" userDrawn="1">
          <p15:clr>
            <a:srgbClr val="F26B43"/>
          </p15:clr>
        </p15:guide>
        <p15:guide id="35" orient="horz" pos="420" userDrawn="1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7F22B-BBCA-7147-B144-E03B49F0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1"/>
            <a:ext cx="10310392" cy="6873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271709"/>
            <a:ext cx="6996110" cy="5972459"/>
          </a:xfrm>
        </p:spPr>
        <p:txBody>
          <a:bodyPr/>
          <a:lstStyle/>
          <a:p>
            <a:r>
              <a:rPr lang="en-US" sz="4800" dirty="0"/>
              <a:t>Quantum Computing with </a:t>
            </a:r>
            <a:r>
              <a:rPr lang="en-US" sz="4800" dirty="0" err="1"/>
              <a:t>Qiskit</a:t>
            </a:r>
            <a:br>
              <a:rPr lang="en-US" dirty="0"/>
            </a:br>
            <a:r>
              <a:rPr lang="en-US" b="0" dirty="0"/>
              <a:t>—</a:t>
            </a:r>
            <a:br>
              <a:rPr lang="en-US" b="0" dirty="0"/>
            </a:br>
            <a:r>
              <a:rPr lang="en-US" dirty="0"/>
              <a:t>Luciano Bello</a:t>
            </a:r>
            <a:br>
              <a:rPr lang="en-US" sz="2667" dirty="0"/>
            </a:br>
            <a:r>
              <a:rPr lang="en-US" sz="2667" dirty="0"/>
              <a:t>IBM Research</a:t>
            </a:r>
            <a:br>
              <a:rPr lang="en-US" sz="2667" dirty="0"/>
            </a:br>
            <a:br>
              <a:rPr lang="en-US" sz="2667" dirty="0"/>
            </a:br>
            <a:r>
              <a:rPr lang="en-US" sz="2667" dirty="0"/>
              <a:t>       @</a:t>
            </a:r>
            <a:r>
              <a:rPr lang="en-US" sz="2667" dirty="0" err="1"/>
              <a:t>microluciano</a:t>
            </a:r>
            <a:br>
              <a:rPr lang="en-US" sz="2667" dirty="0"/>
            </a:br>
            <a:r>
              <a:rPr lang="en-US" sz="2667" dirty="0"/>
              <a:t>       @</a:t>
            </a:r>
            <a:r>
              <a:rPr lang="en-US" sz="2667" dirty="0" err="1"/>
              <a:t>qiskit</a:t>
            </a:r>
            <a:br>
              <a:rPr lang="en-US" sz="2667" dirty="0"/>
            </a:br>
            <a:br>
              <a:rPr lang="en-US" sz="2667" dirty="0"/>
            </a:br>
            <a:br>
              <a:rPr lang="en-US" sz="2667" dirty="0"/>
            </a:br>
            <a:r>
              <a:rPr lang="en-US" sz="2667" dirty="0"/>
              <a:t>			</a:t>
            </a:r>
            <a:r>
              <a:rPr lang="en-US" sz="2667" dirty="0" err="1"/>
              <a:t>ibm.biz</a:t>
            </a:r>
            <a:r>
              <a:rPr lang="en-US" sz="2667" dirty="0"/>
              <a:t>/</a:t>
            </a:r>
            <a:r>
              <a:rPr lang="en-US" sz="2667" dirty="0" err="1"/>
              <a:t>qiskit</a:t>
            </a:r>
            <a:r>
              <a:rPr lang="en-US" sz="2667" dirty="0"/>
              <a:t>-workshop</a:t>
            </a:r>
            <a:br>
              <a:rPr lang="en-US" sz="2667" dirty="0"/>
            </a:br>
            <a:r>
              <a:rPr lang="en-US" sz="2667" dirty="0"/>
              <a:t>			quantum-</a:t>
            </a:r>
            <a:r>
              <a:rPr lang="en-US" sz="2667" dirty="0" err="1"/>
              <a:t>computing.ibm.com</a:t>
            </a:r>
            <a:br>
              <a:rPr lang="en-US" sz="2667" dirty="0"/>
            </a:br>
            <a:r>
              <a:rPr lang="en-US" sz="2667" dirty="0"/>
              <a:t>			</a:t>
            </a:r>
            <a:r>
              <a:rPr lang="en-US" sz="2667" dirty="0" err="1"/>
              <a:t>research.ibm.com</a:t>
            </a:r>
            <a:r>
              <a:rPr lang="en-US" sz="2667" dirty="0"/>
              <a:t>/</a:t>
            </a:r>
            <a:r>
              <a:rPr lang="en-US" sz="2667" dirty="0" err="1"/>
              <a:t>ibm</a:t>
            </a:r>
            <a:r>
              <a:rPr lang="en-US" sz="2667" dirty="0"/>
              <a:t>-q/</a:t>
            </a:r>
            <a:br>
              <a:rPr lang="en-US" sz="2667" dirty="0"/>
            </a:br>
            <a:r>
              <a:rPr lang="en-US" sz="2667" dirty="0"/>
              <a:t>			</a:t>
            </a:r>
            <a:r>
              <a:rPr lang="en-US" sz="2667" dirty="0" err="1"/>
              <a:t>qiskit.org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4A99A-3C6B-DE43-BD43-9E20602A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43" y="3248279"/>
            <a:ext cx="541628" cy="541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B12ED5-78B4-B64A-A243-4096A168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8180" y="3762096"/>
            <a:ext cx="35433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48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r="97594" b="1896"/>
          <a:stretch/>
        </p:blipFill>
        <p:spPr>
          <a:xfrm>
            <a:off x="178748" y="1536181"/>
            <a:ext cx="281497" cy="3799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78748" y="1525837"/>
            <a:ext cx="11701463" cy="387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12595" t="1" r="84999" b="591"/>
          <a:stretch/>
        </p:blipFill>
        <p:spPr>
          <a:xfrm>
            <a:off x="1657098" y="1531128"/>
            <a:ext cx="281498" cy="384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5189" t="1" r="72122" b="591"/>
          <a:stretch/>
        </p:blipFill>
        <p:spPr>
          <a:xfrm>
            <a:off x="3135453" y="1531127"/>
            <a:ext cx="314615" cy="3849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38066" t="1" r="58962" b="591"/>
          <a:stretch/>
        </p:blipFill>
        <p:spPr>
          <a:xfrm>
            <a:off x="4634018" y="1531127"/>
            <a:ext cx="347732" cy="3849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64104" t="1" r="32783" b="591"/>
          <a:stretch/>
        </p:blipFill>
        <p:spPr>
          <a:xfrm>
            <a:off x="7675158" y="1531127"/>
            <a:ext cx="364292" cy="384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51227" t="1" r="46084" b="591"/>
          <a:stretch/>
        </p:blipFill>
        <p:spPr>
          <a:xfrm>
            <a:off x="6167099" y="1531127"/>
            <a:ext cx="314615" cy="3849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77406" t="1" r="19905" b="591"/>
          <a:stretch/>
        </p:blipFill>
        <p:spPr>
          <a:xfrm>
            <a:off x="9228693" y="1531127"/>
            <a:ext cx="314615" cy="3849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90283" r="6604" b="2372"/>
          <a:stretch/>
        </p:blipFill>
        <p:spPr>
          <a:xfrm>
            <a:off x="10741553" y="1528504"/>
            <a:ext cx="364292" cy="378067"/>
          </a:xfrm>
          <a:prstGeom prst="rect">
            <a:avLst/>
          </a:prstGeom>
        </p:spPr>
      </p:pic>
      <p:sp>
        <p:nvSpPr>
          <p:cNvPr id="2" name="Double Bracket 1">
            <a:extLst>
              <a:ext uri="{FF2B5EF4-FFF2-40B4-BE49-F238E27FC236}">
                <a16:creationId xmlns:a16="http://schemas.microsoft.com/office/drawing/2014/main" id="{CD559C2C-0C77-8048-B6C1-5438ABF514D9}"/>
              </a:ext>
            </a:extLst>
          </p:cNvPr>
          <p:cNvSpPr/>
          <p:nvPr/>
        </p:nvSpPr>
        <p:spPr>
          <a:xfrm>
            <a:off x="7594822" y="2698794"/>
            <a:ext cx="606210" cy="3640815"/>
          </a:xfrm>
          <a:prstGeom prst="bracketPair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9E10D1-EE58-C147-8E5D-4286903D065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316721" y="2698794"/>
            <a:ext cx="7112779" cy="364081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314604B-D66D-5D43-A80C-C4E8636E410C}"/>
              </a:ext>
            </a:extLst>
          </p:cNvPr>
          <p:cNvGrpSpPr/>
          <p:nvPr/>
        </p:nvGrpSpPr>
        <p:grpSpPr>
          <a:xfrm>
            <a:off x="8366354" y="3468161"/>
            <a:ext cx="3457325" cy="1772987"/>
            <a:chOff x="8366354" y="3468161"/>
            <a:chExt cx="3457325" cy="177298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718F217-C3FB-B54D-8DC8-797CB7A3C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66354" y="3468161"/>
              <a:ext cx="3457325" cy="1772987"/>
            </a:xfrm>
            <a:prstGeom prst="rect">
              <a:avLst/>
            </a:prstGeom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5EF0F8DE-4B62-7C44-A9F1-7083D63A7286}"/>
                </a:ext>
              </a:extLst>
            </p:cNvPr>
            <p:cNvSpPr txBox="1">
              <a:spLocks/>
            </p:cNvSpPr>
            <p:nvPr/>
          </p:nvSpPr>
          <p:spPr>
            <a:xfrm>
              <a:off x="10259543" y="4063348"/>
              <a:ext cx="666498" cy="58261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sz="4400" i="1" dirty="0">
                  <a:latin typeface="Athelas" panose="02000503000000020003" pitchFamily="2" charset="77"/>
                  <a:cs typeface="Apple Chancery" panose="03020702040506060504" pitchFamily="66" charset="-79"/>
                </a:rPr>
                <a:t>G</a:t>
              </a:r>
            </a:p>
          </p:txBody>
        </p:sp>
      </p:grp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E57B396C-0517-FA45-ABF3-55D3AC47E4D1}"/>
              </a:ext>
            </a:extLst>
          </p:cNvPr>
          <p:cNvSpPr txBox="1">
            <a:spLocks/>
          </p:cNvSpPr>
          <p:nvPr/>
        </p:nvSpPr>
        <p:spPr>
          <a:xfrm>
            <a:off x="304800" y="6437376"/>
            <a:ext cx="85344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Quantum Computing with Qiskit            #qiskit #IBMQ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74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3.7037E-7 L 0.62136 0.17477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3" y="87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069 L 0.4983 0.24884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09" y="1240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0.00602 L 0.37683 0.30509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0" y="1495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25261 0.38009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0" y="190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12813 0.44259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6" y="221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162 L 0.00313 0.51319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257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602 L -0.11823 0.57384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7" y="289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2.96296E-6 L -0.24531 0.637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1" y="3187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857F284-72D5-7E4C-ADC8-E3C4D14C5558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The Deutsch’s problem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A379B43-23A2-B341-93BD-6CDDC7BD0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876703"/>
              </p:ext>
            </p:extLst>
          </p:nvPr>
        </p:nvGraphicFramePr>
        <p:xfrm>
          <a:off x="1617661" y="1870876"/>
          <a:ext cx="8128002" cy="15544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82837">
                  <a:extLst>
                    <a:ext uri="{9D8B030D-6E8A-4147-A177-3AD203B41FA5}">
                      <a16:colId xmlns:a16="http://schemas.microsoft.com/office/drawing/2014/main" val="3386045810"/>
                    </a:ext>
                  </a:extLst>
                </a:gridCol>
                <a:gridCol w="326497">
                  <a:extLst>
                    <a:ext uri="{9D8B030D-6E8A-4147-A177-3AD203B41FA5}">
                      <a16:colId xmlns:a16="http://schemas.microsoft.com/office/drawing/2014/main" val="34629028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8466817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024076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89658847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135558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baseline="0" dirty="0">
                          <a:solidFill>
                            <a:schemeClr val="bg2"/>
                          </a:solidFill>
                          <a:latin typeface="IBM Plex Sans" panose="020B0503050203000203" pitchFamily="34" charset="77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0" baseline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1" baseline="0" dirty="0">
                          <a:solidFill>
                            <a:schemeClr val="bg2"/>
                          </a:solidFill>
                          <a:latin typeface="IBM Plex Mono" panose="020B0509050203000203" pitchFamily="49" charset="77"/>
                        </a:rPr>
                        <a:t>f</a:t>
                      </a:r>
                      <a:r>
                        <a:rPr lang="en-US" sz="2800" b="0" baseline="-25000" dirty="0">
                          <a:solidFill>
                            <a:schemeClr val="bg2"/>
                          </a:solidFill>
                          <a:latin typeface="+mn-lt"/>
                        </a:rPr>
                        <a:t>1</a:t>
                      </a:r>
                      <a:r>
                        <a:rPr lang="en-US" sz="2800" b="0" baseline="0" dirty="0">
                          <a:solidFill>
                            <a:schemeClr val="bg2"/>
                          </a:solidFill>
                          <a:latin typeface="+mn-lt"/>
                        </a:rPr>
                        <a:t>(</a:t>
                      </a:r>
                      <a:r>
                        <a:rPr lang="en-US" sz="2800" b="0" i="1" baseline="0" dirty="0">
                          <a:solidFill>
                            <a:schemeClr val="bg2"/>
                          </a:solidFill>
                          <a:latin typeface="IBM Plex Sans" panose="020B0503050203000203" pitchFamily="34" charset="77"/>
                        </a:rPr>
                        <a:t>x</a:t>
                      </a:r>
                      <a:r>
                        <a:rPr lang="en-US" sz="2800" b="0" baseline="0" dirty="0">
                          <a:solidFill>
                            <a:schemeClr val="bg2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1" baseline="0" dirty="0">
                          <a:solidFill>
                            <a:schemeClr val="bg2"/>
                          </a:solidFill>
                          <a:latin typeface="IBM Plex Mono" panose="020B0509050203000203" pitchFamily="49" charset="77"/>
                        </a:rPr>
                        <a:t>f</a:t>
                      </a:r>
                      <a:r>
                        <a:rPr lang="en-US" sz="2800" b="0" baseline="-25000" dirty="0">
                          <a:solidFill>
                            <a:schemeClr val="bg2"/>
                          </a:solidFill>
                          <a:latin typeface="+mn-lt"/>
                        </a:rPr>
                        <a:t>2</a:t>
                      </a:r>
                      <a:r>
                        <a:rPr lang="en-US" sz="2800" b="0" baseline="0" dirty="0">
                          <a:solidFill>
                            <a:schemeClr val="bg2"/>
                          </a:solidFill>
                          <a:latin typeface="+mn-lt"/>
                        </a:rPr>
                        <a:t>(</a:t>
                      </a:r>
                      <a:r>
                        <a:rPr lang="en-US" sz="2800" b="0" i="1" baseline="0" dirty="0">
                          <a:solidFill>
                            <a:schemeClr val="bg2"/>
                          </a:solidFill>
                          <a:latin typeface="IBM Plex Sans" panose="020B0503050203000203" pitchFamily="34" charset="77"/>
                        </a:rPr>
                        <a:t>x</a:t>
                      </a:r>
                      <a:r>
                        <a:rPr lang="en-US" sz="2800" b="0" baseline="0" dirty="0">
                          <a:solidFill>
                            <a:schemeClr val="bg2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1" baseline="0" dirty="0">
                          <a:solidFill>
                            <a:schemeClr val="bg2"/>
                          </a:solidFill>
                          <a:latin typeface="IBM Plex Mono" panose="020B0509050203000203" pitchFamily="49" charset="77"/>
                        </a:rPr>
                        <a:t>f</a:t>
                      </a:r>
                      <a:r>
                        <a:rPr lang="en-US" sz="2800" b="0" baseline="-25000" dirty="0">
                          <a:solidFill>
                            <a:schemeClr val="bg2"/>
                          </a:solidFill>
                          <a:latin typeface="+mn-lt"/>
                        </a:rPr>
                        <a:t>3</a:t>
                      </a:r>
                      <a:r>
                        <a:rPr lang="en-US" sz="2800" b="0" baseline="0" dirty="0">
                          <a:solidFill>
                            <a:schemeClr val="bg2"/>
                          </a:solidFill>
                          <a:latin typeface="+mn-lt"/>
                        </a:rPr>
                        <a:t>(</a:t>
                      </a:r>
                      <a:r>
                        <a:rPr lang="en-US" sz="2800" b="0" i="1" baseline="0" dirty="0">
                          <a:solidFill>
                            <a:schemeClr val="bg2"/>
                          </a:solidFill>
                          <a:latin typeface="IBM Plex Sans" panose="020B0503050203000203" pitchFamily="34" charset="77"/>
                        </a:rPr>
                        <a:t>x</a:t>
                      </a:r>
                      <a:r>
                        <a:rPr lang="en-US" sz="2800" b="0" baseline="0" dirty="0">
                          <a:solidFill>
                            <a:schemeClr val="bg2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095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1" baseline="0" dirty="0">
                          <a:solidFill>
                            <a:schemeClr val="bg2"/>
                          </a:solidFill>
                          <a:latin typeface="IBM Plex Mono" panose="020B0509050203000203" pitchFamily="49" charset="77"/>
                        </a:rPr>
                        <a:t>f</a:t>
                      </a:r>
                      <a:r>
                        <a:rPr lang="en-US" sz="2800" b="0" baseline="-25000" dirty="0">
                          <a:solidFill>
                            <a:schemeClr val="bg2"/>
                          </a:solidFill>
                          <a:latin typeface="+mn-lt"/>
                        </a:rPr>
                        <a:t>4</a:t>
                      </a:r>
                      <a:r>
                        <a:rPr lang="en-US" sz="2800" b="0" baseline="0" dirty="0">
                          <a:solidFill>
                            <a:schemeClr val="bg2"/>
                          </a:solidFill>
                          <a:latin typeface="+mn-lt"/>
                        </a:rPr>
                        <a:t>(</a:t>
                      </a:r>
                      <a:r>
                        <a:rPr lang="en-US" sz="2800" b="0" i="1" baseline="0" dirty="0">
                          <a:solidFill>
                            <a:schemeClr val="bg2"/>
                          </a:solidFill>
                          <a:latin typeface="IBM Plex Sans" panose="020B0503050203000203" pitchFamily="34" charset="77"/>
                        </a:rPr>
                        <a:t>x</a:t>
                      </a:r>
                      <a:r>
                        <a:rPr lang="en-US" sz="2800" b="0" baseline="0" dirty="0">
                          <a:solidFill>
                            <a:schemeClr val="bg2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879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0" dirty="0">
                          <a:latin typeface="+mn-lt"/>
                        </a:rPr>
                        <a:t>0</a:t>
                      </a:r>
                      <a:endParaRPr lang="en-US" sz="2800" b="0" baseline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0" baseline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0" dirty="0">
                          <a:latin typeface="+mn-lt"/>
                        </a:rPr>
                        <a:t>0</a:t>
                      </a:r>
                      <a:endParaRPr lang="en-US" sz="2800" b="0" baseline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0" dirty="0">
                          <a:latin typeface="+mn-lt"/>
                        </a:rPr>
                        <a:t>1</a:t>
                      </a:r>
                      <a:endParaRPr lang="en-US" sz="2800" b="0" baseline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0" dirty="0">
                          <a:latin typeface="+mn-lt"/>
                        </a:rPr>
                        <a:t>1</a:t>
                      </a:r>
                      <a:endParaRPr lang="en-US" sz="2800" b="0" baseline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0" dirty="0">
                          <a:latin typeface="+mn-lt"/>
                        </a:rPr>
                        <a:t>0</a:t>
                      </a:r>
                      <a:endParaRPr lang="en-US" sz="2800" b="0" baseline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98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0" dirty="0">
                          <a:latin typeface="+mn-lt"/>
                        </a:rPr>
                        <a:t>1</a:t>
                      </a:r>
                      <a:endParaRPr lang="en-US" sz="2800" b="0" baseline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0" baseline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0" dirty="0">
                          <a:latin typeface="+mn-lt"/>
                        </a:rPr>
                        <a:t>1</a:t>
                      </a:r>
                      <a:endParaRPr lang="en-US" sz="2800" b="0" baseline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0" dirty="0">
                          <a:latin typeface="+mn-lt"/>
                        </a:rPr>
                        <a:t>0</a:t>
                      </a:r>
                      <a:endParaRPr lang="en-US" sz="2800" b="0" baseline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0" dirty="0">
                          <a:latin typeface="+mn-lt"/>
                        </a:rPr>
                        <a:t>1</a:t>
                      </a:r>
                      <a:endParaRPr lang="en-US" sz="2800" b="0" baseline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0" dirty="0">
                          <a:latin typeface="+mn-lt"/>
                        </a:rPr>
                        <a:t>0</a:t>
                      </a:r>
                      <a:endParaRPr lang="en-US" sz="2800" b="0" baseline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989859"/>
                  </a:ext>
                </a:extLst>
              </a:tr>
            </a:tbl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EC552CE4-5A65-3146-95D5-2D9A7FC6E1FB}"/>
              </a:ext>
            </a:extLst>
          </p:cNvPr>
          <p:cNvSpPr/>
          <p:nvPr/>
        </p:nvSpPr>
        <p:spPr>
          <a:xfrm rot="16200000">
            <a:off x="5507069" y="2585536"/>
            <a:ext cx="349186" cy="2286000"/>
          </a:xfrm>
          <a:prstGeom prst="leftBrace">
            <a:avLst>
              <a:gd name="adj1" fmla="val 819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53DF79A9-7365-5E42-995C-3E1F4BAE5FC6}"/>
              </a:ext>
            </a:extLst>
          </p:cNvPr>
          <p:cNvSpPr/>
          <p:nvPr/>
        </p:nvSpPr>
        <p:spPr>
          <a:xfrm rot="16200000">
            <a:off x="8231219" y="2585536"/>
            <a:ext cx="349186" cy="2286000"/>
          </a:xfrm>
          <a:prstGeom prst="leftBrace">
            <a:avLst>
              <a:gd name="adj1" fmla="val 8198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FC38902-E290-1749-A3D0-6BB7A2F81DCC}"/>
              </a:ext>
            </a:extLst>
          </p:cNvPr>
          <p:cNvSpPr txBox="1">
            <a:spLocks/>
          </p:cNvSpPr>
          <p:nvPr/>
        </p:nvSpPr>
        <p:spPr>
          <a:xfrm>
            <a:off x="838200" y="4035223"/>
            <a:ext cx="10515600" cy="4402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4000" dirty="0"/>
              <a:t>Is </a:t>
            </a:r>
            <a:r>
              <a:rPr lang="en-US" sz="4000" i="1" dirty="0">
                <a:latin typeface="IBM Plex Mono" panose="020B0509050203000203" pitchFamily="49" charset="77"/>
              </a:rPr>
              <a:t>f</a:t>
            </a:r>
            <a:r>
              <a:rPr lang="en-US" sz="4000" dirty="0"/>
              <a:t>(</a:t>
            </a:r>
            <a:r>
              <a:rPr lang="en-US" sz="4000" i="1" dirty="0">
                <a:latin typeface="IBM Plex Sans" panose="020B0503050203000203" pitchFamily="34" charset="77"/>
              </a:rPr>
              <a:t>x</a:t>
            </a:r>
            <a:r>
              <a:rPr lang="en-US" sz="4000" dirty="0"/>
              <a:t>) </a:t>
            </a:r>
            <a:r>
              <a:rPr lang="en-US" sz="4000" b="1" dirty="0"/>
              <a:t>balanced</a:t>
            </a:r>
            <a:r>
              <a:rPr lang="en-US" sz="4000" dirty="0"/>
              <a:t> or </a:t>
            </a:r>
            <a:r>
              <a:rPr lang="en-US" sz="4000" b="1" dirty="0"/>
              <a:t>constant</a:t>
            </a:r>
            <a:r>
              <a:rPr lang="en-US" sz="4000" dirty="0"/>
              <a:t>?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A8944EE-A707-154E-A671-F3AA4E08FF72}"/>
              </a:ext>
            </a:extLst>
          </p:cNvPr>
          <p:cNvSpPr txBox="1">
            <a:spLocks/>
          </p:cNvSpPr>
          <p:nvPr/>
        </p:nvSpPr>
        <p:spPr>
          <a:xfrm>
            <a:off x="4156868" y="4581757"/>
            <a:ext cx="2395538" cy="4402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i="1" dirty="0">
                <a:latin typeface="IBM Plex Mono" panose="020B0509050203000203" pitchFamily="49" charset="77"/>
              </a:rPr>
              <a:t>f</a:t>
            </a:r>
            <a:r>
              <a:rPr lang="en-US" dirty="0"/>
              <a:t>(</a:t>
            </a:r>
            <a:r>
              <a:rPr lang="en-US" i="1" dirty="0">
                <a:latin typeface="IBM Plex Sans" panose="020B0503050203000203" pitchFamily="34" charset="77"/>
              </a:rPr>
              <a:t>0</a:t>
            </a:r>
            <a:r>
              <a:rPr lang="en-US" dirty="0"/>
              <a:t>) != </a:t>
            </a:r>
            <a:r>
              <a:rPr lang="en-US" i="1" dirty="0">
                <a:latin typeface="IBM Plex Mono" panose="020B0509050203000203" pitchFamily="49" charset="77"/>
              </a:rPr>
              <a:t>f</a:t>
            </a:r>
            <a:r>
              <a:rPr lang="en-US" dirty="0"/>
              <a:t>(</a:t>
            </a:r>
            <a:r>
              <a:rPr lang="en-US" i="1" dirty="0">
                <a:latin typeface="IBM Plex Sans" panose="020B0503050203000203" pitchFamily="34" charset="77"/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48C1B14-4491-DF42-8DB7-59FA231DAA01}"/>
              </a:ext>
            </a:extLst>
          </p:cNvPr>
          <p:cNvSpPr txBox="1">
            <a:spLocks/>
          </p:cNvSpPr>
          <p:nvPr/>
        </p:nvSpPr>
        <p:spPr>
          <a:xfrm>
            <a:off x="7138193" y="4581757"/>
            <a:ext cx="2277270" cy="4402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i="1" dirty="0">
                <a:latin typeface="IBM Plex Mono" panose="020B0509050203000203" pitchFamily="49" charset="77"/>
              </a:rPr>
              <a:t>f</a:t>
            </a:r>
            <a:r>
              <a:rPr lang="en-US" dirty="0"/>
              <a:t>(</a:t>
            </a:r>
            <a:r>
              <a:rPr lang="en-US" i="1" dirty="0">
                <a:latin typeface="IBM Plex Sans" panose="020B0503050203000203" pitchFamily="34" charset="77"/>
              </a:rPr>
              <a:t>0</a:t>
            </a:r>
            <a:r>
              <a:rPr lang="en-US" dirty="0"/>
              <a:t>) == </a:t>
            </a:r>
            <a:r>
              <a:rPr lang="en-US" i="1" dirty="0">
                <a:latin typeface="IBM Plex Mono" panose="020B0509050203000203" pitchFamily="49" charset="77"/>
              </a:rPr>
              <a:t>f</a:t>
            </a:r>
            <a:r>
              <a:rPr lang="en-US" dirty="0"/>
              <a:t>(</a:t>
            </a:r>
            <a:r>
              <a:rPr lang="en-US" i="1" dirty="0">
                <a:latin typeface="IBM Plex Sans" panose="020B0503050203000203" pitchFamily="34" charset="77"/>
              </a:rPr>
              <a:t>1</a:t>
            </a:r>
            <a:r>
              <a:rPr lang="en-US" dirty="0"/>
              <a:t>)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9FD7CC6F-9B3A-D147-A2AC-C86D5CB24A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126903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0" grpId="0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7B516F1-718F-6D4A-9CAF-6092E780362A}"/>
              </a:ext>
            </a:extLst>
          </p:cNvPr>
          <p:cNvGrpSpPr/>
          <p:nvPr/>
        </p:nvGrpSpPr>
        <p:grpSpPr>
          <a:xfrm>
            <a:off x="838200" y="4035223"/>
            <a:ext cx="10515600" cy="986813"/>
            <a:chOff x="838200" y="4035223"/>
            <a:chExt cx="10515600" cy="986813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3FC38902-E290-1749-A3D0-6BB7A2F81DCC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4035223"/>
              <a:ext cx="10515600" cy="4402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pPr algn="ctr"/>
              <a:r>
                <a:rPr lang="en-US" sz="4000" dirty="0"/>
                <a:t>Is </a:t>
              </a:r>
              <a:r>
                <a:rPr lang="en-US" sz="4000" i="1" dirty="0">
                  <a:latin typeface="IBM Plex Mono" panose="020B0509050203000203" pitchFamily="49" charset="77"/>
                </a:rPr>
                <a:t>f</a:t>
              </a:r>
              <a:r>
                <a:rPr lang="en-US" sz="4000" dirty="0"/>
                <a:t>(</a:t>
              </a:r>
              <a:r>
                <a:rPr lang="en-US" sz="4000" i="1" dirty="0">
                  <a:latin typeface="IBM Plex Sans" panose="020B0503050203000203" pitchFamily="34" charset="77"/>
                </a:rPr>
                <a:t>x</a:t>
              </a:r>
              <a:r>
                <a:rPr lang="en-US" sz="4000" dirty="0"/>
                <a:t>) </a:t>
              </a:r>
              <a:r>
                <a:rPr lang="en-US" sz="4000" b="1" dirty="0"/>
                <a:t>balanced</a:t>
              </a:r>
              <a:r>
                <a:rPr lang="en-US" sz="4000" dirty="0"/>
                <a:t> or </a:t>
              </a:r>
              <a:r>
                <a:rPr lang="en-US" sz="4000" b="1" dirty="0"/>
                <a:t>constant</a:t>
              </a:r>
              <a:r>
                <a:rPr lang="en-US" sz="4000" dirty="0"/>
                <a:t>?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8A8944EE-A707-154E-A671-F3AA4E08FF72}"/>
                </a:ext>
              </a:extLst>
            </p:cNvPr>
            <p:cNvSpPr txBox="1">
              <a:spLocks/>
            </p:cNvSpPr>
            <p:nvPr/>
          </p:nvSpPr>
          <p:spPr>
            <a:xfrm>
              <a:off x="4156868" y="4581757"/>
              <a:ext cx="2395538" cy="4402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pPr algn="ctr"/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0</a:t>
              </a:r>
              <a:r>
                <a:rPr lang="en-US" dirty="0"/>
                <a:t>) != </a:t>
              </a:r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1</a:t>
              </a:r>
              <a:r>
                <a:rPr lang="en-US" dirty="0"/>
                <a:t>)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F48C1B14-4491-DF42-8DB7-59FA231DAA01}"/>
                </a:ext>
              </a:extLst>
            </p:cNvPr>
            <p:cNvSpPr txBox="1">
              <a:spLocks/>
            </p:cNvSpPr>
            <p:nvPr/>
          </p:nvSpPr>
          <p:spPr>
            <a:xfrm>
              <a:off x="7138193" y="4581757"/>
              <a:ext cx="2395538" cy="4402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0</a:t>
              </a:r>
              <a:r>
                <a:rPr lang="en-US" dirty="0"/>
                <a:t>) == </a:t>
              </a:r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1</a:t>
              </a:r>
              <a:r>
                <a:rPr lang="en-US" dirty="0"/>
                <a:t>)</a:t>
              </a:r>
            </a:p>
          </p:txBody>
        </p:sp>
      </p:grp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CAAD17C-5833-7243-8AC7-6DBE18F921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134602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278 L 0 -0.490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39893FA-6B7B-9449-A6ED-02467DE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290" y="1769395"/>
            <a:ext cx="6425420" cy="29926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88F2E04-6036-7044-BC20-1E5CE920CA13}"/>
              </a:ext>
            </a:extLst>
          </p:cNvPr>
          <p:cNvGrpSpPr/>
          <p:nvPr/>
        </p:nvGrpSpPr>
        <p:grpSpPr>
          <a:xfrm>
            <a:off x="952502" y="677642"/>
            <a:ext cx="10515600" cy="986813"/>
            <a:chOff x="952502" y="677642"/>
            <a:chExt cx="10515600" cy="986813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961F9ACC-B91C-4749-B255-7333E718202C}"/>
                </a:ext>
              </a:extLst>
            </p:cNvPr>
            <p:cNvSpPr txBox="1">
              <a:spLocks/>
            </p:cNvSpPr>
            <p:nvPr/>
          </p:nvSpPr>
          <p:spPr>
            <a:xfrm>
              <a:off x="952502" y="677642"/>
              <a:ext cx="10515600" cy="4402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pPr algn="ctr"/>
              <a:r>
                <a:rPr lang="en-US" sz="4000" dirty="0"/>
                <a:t>Is </a:t>
              </a:r>
              <a:r>
                <a:rPr lang="en-US" sz="4000" i="1" dirty="0">
                  <a:latin typeface="IBM Plex Mono" panose="020B0509050203000203" pitchFamily="49" charset="77"/>
                </a:rPr>
                <a:t>f</a:t>
              </a:r>
              <a:r>
                <a:rPr lang="en-US" sz="4000" dirty="0"/>
                <a:t>(</a:t>
              </a:r>
              <a:r>
                <a:rPr lang="en-US" sz="4000" i="1" dirty="0">
                  <a:latin typeface="IBM Plex Sans" panose="020B0503050203000203" pitchFamily="34" charset="77"/>
                </a:rPr>
                <a:t>x</a:t>
              </a:r>
              <a:r>
                <a:rPr lang="en-US" sz="4000" dirty="0"/>
                <a:t>) </a:t>
              </a:r>
              <a:r>
                <a:rPr lang="en-US" sz="4000" b="1" dirty="0"/>
                <a:t>balanced</a:t>
              </a:r>
              <a:r>
                <a:rPr lang="en-US" sz="4000" dirty="0"/>
                <a:t> or </a:t>
              </a:r>
              <a:r>
                <a:rPr lang="en-US" sz="4000" b="1" dirty="0"/>
                <a:t>constant</a:t>
              </a:r>
              <a:r>
                <a:rPr lang="en-US" sz="4000" dirty="0"/>
                <a:t>?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C56CADB7-1469-CC45-AB71-936C6D41DAC3}"/>
                </a:ext>
              </a:extLst>
            </p:cNvPr>
            <p:cNvSpPr txBox="1">
              <a:spLocks/>
            </p:cNvSpPr>
            <p:nvPr/>
          </p:nvSpPr>
          <p:spPr>
            <a:xfrm>
              <a:off x="4271170" y="1224176"/>
              <a:ext cx="2395538" cy="4402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pPr algn="ctr"/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0</a:t>
              </a:r>
              <a:r>
                <a:rPr lang="en-US" dirty="0"/>
                <a:t>) != </a:t>
              </a:r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1</a:t>
              </a:r>
              <a:r>
                <a:rPr lang="en-US" dirty="0"/>
                <a:t>)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6E45192A-F56D-9848-8A40-7D9DFCE4ED8D}"/>
                </a:ext>
              </a:extLst>
            </p:cNvPr>
            <p:cNvSpPr txBox="1">
              <a:spLocks/>
            </p:cNvSpPr>
            <p:nvPr/>
          </p:nvSpPr>
          <p:spPr>
            <a:xfrm>
              <a:off x="7252495" y="1224176"/>
              <a:ext cx="2277270" cy="4402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0</a:t>
              </a:r>
              <a:r>
                <a:rPr lang="en-US" dirty="0"/>
                <a:t>) == </a:t>
              </a:r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1</a:t>
              </a:r>
              <a:r>
                <a:rPr lang="en-US" dirty="0"/>
                <a:t>)</a:t>
              </a:r>
            </a:p>
          </p:txBody>
        </p:sp>
      </p:grpSp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98610346-B4D2-4746-A702-46D45FB90F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287149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9C0CC08-A3BD-A149-8E96-2F33D925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290" y="1775493"/>
            <a:ext cx="6425420" cy="29926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8514B0B-6E3D-F142-8B7E-DB6BBFC2A568}"/>
              </a:ext>
            </a:extLst>
          </p:cNvPr>
          <p:cNvGrpSpPr/>
          <p:nvPr/>
        </p:nvGrpSpPr>
        <p:grpSpPr>
          <a:xfrm>
            <a:off x="952502" y="677642"/>
            <a:ext cx="10515600" cy="986813"/>
            <a:chOff x="952502" y="677642"/>
            <a:chExt cx="10515600" cy="986813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8313EA04-9F69-BD49-8886-8C7B843C5338}"/>
                </a:ext>
              </a:extLst>
            </p:cNvPr>
            <p:cNvSpPr txBox="1">
              <a:spLocks/>
            </p:cNvSpPr>
            <p:nvPr/>
          </p:nvSpPr>
          <p:spPr>
            <a:xfrm>
              <a:off x="952502" y="677642"/>
              <a:ext cx="10515600" cy="4402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pPr algn="ctr"/>
              <a:r>
                <a:rPr lang="en-US" sz="4000" dirty="0"/>
                <a:t>Is </a:t>
              </a:r>
              <a:r>
                <a:rPr lang="en-US" sz="4000" i="1" dirty="0">
                  <a:latin typeface="IBM Plex Mono" panose="020B0509050203000203" pitchFamily="49" charset="77"/>
                </a:rPr>
                <a:t>f</a:t>
              </a:r>
              <a:r>
                <a:rPr lang="en-US" sz="4000" dirty="0"/>
                <a:t>(</a:t>
              </a:r>
              <a:r>
                <a:rPr lang="en-US" sz="4000" i="1" dirty="0">
                  <a:latin typeface="IBM Plex Sans" panose="020B0503050203000203" pitchFamily="34" charset="77"/>
                </a:rPr>
                <a:t>x</a:t>
              </a:r>
              <a:r>
                <a:rPr lang="en-US" sz="4000" dirty="0"/>
                <a:t>) </a:t>
              </a:r>
              <a:r>
                <a:rPr lang="en-US" sz="4000" b="1" dirty="0"/>
                <a:t>balanced</a:t>
              </a:r>
              <a:r>
                <a:rPr lang="en-US" sz="4000" dirty="0"/>
                <a:t> or </a:t>
              </a:r>
              <a:r>
                <a:rPr lang="en-US" sz="4000" b="1" dirty="0"/>
                <a:t>constant</a:t>
              </a:r>
              <a:r>
                <a:rPr lang="en-US" sz="4000" dirty="0"/>
                <a:t>?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F65C3DB9-CCB9-5347-8FC7-09D94487A25E}"/>
                </a:ext>
              </a:extLst>
            </p:cNvPr>
            <p:cNvSpPr txBox="1">
              <a:spLocks/>
            </p:cNvSpPr>
            <p:nvPr/>
          </p:nvSpPr>
          <p:spPr>
            <a:xfrm>
              <a:off x="4271170" y="1224176"/>
              <a:ext cx="2395538" cy="4402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pPr algn="ctr"/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0</a:t>
              </a:r>
              <a:r>
                <a:rPr lang="en-US" dirty="0"/>
                <a:t>) != </a:t>
              </a:r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1</a:t>
              </a:r>
              <a:r>
                <a:rPr lang="en-US" dirty="0"/>
                <a:t>)</a:t>
              </a:r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4EB1CA6C-C388-CB49-AB18-079375B07079}"/>
                </a:ext>
              </a:extLst>
            </p:cNvPr>
            <p:cNvSpPr txBox="1">
              <a:spLocks/>
            </p:cNvSpPr>
            <p:nvPr/>
          </p:nvSpPr>
          <p:spPr>
            <a:xfrm>
              <a:off x="7252495" y="1224176"/>
              <a:ext cx="2277270" cy="44027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0</a:t>
              </a:r>
              <a:r>
                <a:rPr lang="en-US" dirty="0"/>
                <a:t>) == </a:t>
              </a:r>
              <a:r>
                <a:rPr lang="en-US" i="1" dirty="0">
                  <a:latin typeface="IBM Plex Mono" panose="020B0509050203000203" pitchFamily="49" charset="77"/>
                </a:rPr>
                <a:t>f</a:t>
              </a:r>
              <a:r>
                <a:rPr lang="en-US" dirty="0"/>
                <a:t>(</a:t>
              </a:r>
              <a:r>
                <a:rPr lang="en-US" i="1" dirty="0">
                  <a:latin typeface="IBM Plex Sans" panose="020B0503050203000203" pitchFamily="34" charset="77"/>
                </a:rPr>
                <a:t>1</a:t>
              </a:r>
              <a:r>
                <a:rPr lang="en-US" dirty="0"/>
                <a:t>)</a:t>
              </a:r>
            </a:p>
          </p:txBody>
        </p:sp>
      </p:grp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C989702E-FD3B-A342-942A-8940A0201D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38701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39893FA-6B7B-9449-A6ED-02467DEA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290" y="1769395"/>
            <a:ext cx="6425420" cy="2992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AC2FC6-40A5-E247-BB57-478B7AF92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290" y="3059412"/>
            <a:ext cx="6419894" cy="2990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73420A-4E21-FC47-B36C-B4B717CF7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764" y="3064946"/>
            <a:ext cx="6430946" cy="2995235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7989E26-719D-4B41-81B1-58543A225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48791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249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73420A-4E21-FC47-B36C-B4B717CF7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290" y="1931382"/>
            <a:ext cx="6430946" cy="29952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E90204-0ED0-4C4C-8783-7EF960389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86917" y="1819973"/>
            <a:ext cx="3949174" cy="33136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0F27E-3B20-E849-AF93-0E230DD15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3120" y="1839679"/>
            <a:ext cx="4264274" cy="1982513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D2DD77B-87E2-714F-86D5-3FE949BB7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D5185BF-FE85-A446-9ABE-77D7D1D16EC6}"/>
              </a:ext>
            </a:extLst>
          </p:cNvPr>
          <p:cNvSpPr txBox="1">
            <a:spLocks/>
          </p:cNvSpPr>
          <p:nvPr/>
        </p:nvSpPr>
        <p:spPr>
          <a:xfrm>
            <a:off x="145255" y="4926617"/>
            <a:ext cx="11901489" cy="37496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dirty="0"/>
              <a:t>Why?</a:t>
            </a:r>
          </a:p>
          <a:p>
            <a:r>
              <a:rPr lang="en-US" dirty="0"/>
              <a:t>Read more in “Deutsch-</a:t>
            </a:r>
            <a:r>
              <a:rPr lang="en-US" dirty="0" err="1"/>
              <a:t>Jozsa</a:t>
            </a:r>
            <a:r>
              <a:rPr lang="en-US" dirty="0"/>
              <a:t> algorithm” section in</a:t>
            </a:r>
            <a:br>
              <a:rPr lang="en-US" dirty="0"/>
            </a:br>
            <a:r>
              <a:rPr lang="en-US" sz="2400" dirty="0"/>
              <a:t>https://quantum-</a:t>
            </a:r>
            <a:r>
              <a:rPr lang="en-US" sz="2400" dirty="0" err="1"/>
              <a:t>computing.ibm.com</a:t>
            </a:r>
            <a:r>
              <a:rPr lang="en-US" sz="2400" dirty="0"/>
              <a:t>/support/guides/quantum-algorithms-with-</a:t>
            </a:r>
            <a:r>
              <a:rPr lang="en-US" sz="2400" dirty="0" err="1"/>
              <a:t>qiskit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1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443 -0.02037 L 0.40039 -0.02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25 -1.48148E-6 L -0.55625 -1.4814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68FF76-47B2-B340-ADB5-9A5AE63F4D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#IBMQ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0E8405F-5D4E-8B4B-BBC5-4E906E56B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888" y="130683"/>
            <a:ext cx="9582912" cy="658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05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D8A50D0-F0BA-4F4C-8947-0E824911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32" y="5724144"/>
            <a:ext cx="5958506" cy="520024"/>
          </a:xfrm>
        </p:spPr>
        <p:txBody>
          <a:bodyPr/>
          <a:lstStyle/>
          <a:p>
            <a:r>
              <a:rPr lang="en-US" sz="2667" dirty="0" err="1"/>
              <a:t>qiskit.org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2BA25B-0CBD-3D49-9BDD-98E25986C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-109073"/>
            <a:ext cx="9838944" cy="676840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AD490FD-EFC0-3C4B-B967-DD34C4D25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422605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1F61DF-166A-674E-A57F-71D0ABE5FE5A}"/>
              </a:ext>
            </a:extLst>
          </p:cNvPr>
          <p:cNvSpPr/>
          <p:nvPr/>
        </p:nvSpPr>
        <p:spPr>
          <a:xfrm>
            <a:off x="785813" y="1157287"/>
            <a:ext cx="106870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38" indent="-514338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Simulating quantum systems becomes intractable real quick.</a:t>
            </a:r>
          </a:p>
          <a:p>
            <a:pPr marL="514338" indent="-514338"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514338" indent="-514338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Classical oracles can only be queried with a single number at a time. Quantum oracles can be queried </a:t>
            </a:r>
            <a:r>
              <a:rPr lang="en-US" sz="2400" b="1" dirty="0">
                <a:solidFill>
                  <a:schemeClr val="bg2"/>
                </a:solidFill>
              </a:rPr>
              <a:t>in superposition</a:t>
            </a:r>
            <a:r>
              <a:rPr lang="en-US" sz="2400" dirty="0">
                <a:solidFill>
                  <a:schemeClr val="bg2"/>
                </a:solidFill>
              </a:rPr>
              <a:t>.</a:t>
            </a:r>
            <a:br>
              <a:rPr lang="en-US" sz="2400" dirty="0">
                <a:solidFill>
                  <a:schemeClr val="bg2"/>
                </a:solidFill>
              </a:rPr>
            </a:br>
            <a:endParaRPr lang="en-US" sz="2400" dirty="0">
              <a:solidFill>
                <a:schemeClr val="bg2"/>
              </a:solidFill>
            </a:endParaRPr>
          </a:p>
          <a:p>
            <a:pPr marL="514338" indent="-514338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We did not merely “try every answer simultaneously”. The problem had a structure that we could exploit using qubits.</a:t>
            </a:r>
          </a:p>
          <a:p>
            <a:pPr marL="514338" indent="-514338">
              <a:buAutoNum type="arabicPeriod"/>
            </a:pPr>
            <a:endParaRPr lang="en-US" sz="2400" b="1" dirty="0">
              <a:solidFill>
                <a:schemeClr val="bg2"/>
              </a:solidFill>
            </a:endParaRPr>
          </a:p>
          <a:p>
            <a:pPr marL="514338" indent="-514338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There are still challenges (noise correction, decoherence, etc.), but you don’t need a lab to jump into quantum computing anymore.</a:t>
            </a:r>
          </a:p>
          <a:p>
            <a:pPr marL="514338" indent="-514338">
              <a:buAutoNum type="arabicPeriod"/>
            </a:pPr>
            <a:endParaRPr lang="en-US" sz="2400" dirty="0">
              <a:solidFill>
                <a:schemeClr val="bg2"/>
              </a:solidFill>
            </a:endParaRPr>
          </a:p>
          <a:p>
            <a:pPr marL="514338" indent="-514338">
              <a:buAutoNum type="arabicPeriod"/>
            </a:pPr>
            <a:r>
              <a:rPr lang="en-US" sz="2400" dirty="0">
                <a:solidFill>
                  <a:schemeClr val="bg2"/>
                </a:solidFill>
              </a:rPr>
              <a:t>Follow up with more algorithms and examples in </a:t>
            </a:r>
            <a:r>
              <a:rPr lang="en-US" sz="2400" b="1" dirty="0" err="1">
                <a:solidFill>
                  <a:schemeClr val="bg2"/>
                </a:solidFill>
              </a:rPr>
              <a:t>qiskit.org</a:t>
            </a:r>
            <a:endParaRPr lang="en-US" sz="2400" b="1" dirty="0">
              <a:solidFill>
                <a:schemeClr val="bg2"/>
              </a:solidFill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E11C6E51-DEFE-9045-94FC-C2089D87B9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148101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6E66FB-1A5A-6C48-96DC-547A4A300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56" y="0"/>
            <a:ext cx="8363415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106E3C-C287-3A49-8517-707DD31A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941055" y="894488"/>
            <a:ext cx="4040333" cy="1257300"/>
          </a:xfrm>
        </p:spPr>
        <p:txBody>
          <a:bodyPr/>
          <a:lstStyle/>
          <a:p>
            <a:br>
              <a:rPr lang="en-US" sz="2667" dirty="0"/>
            </a:br>
            <a:r>
              <a:rPr lang="en-US" sz="2667" dirty="0"/>
              <a:t>	</a:t>
            </a:r>
            <a:r>
              <a:rPr lang="en-US" dirty="0"/>
              <a:t> @</a:t>
            </a:r>
            <a:r>
              <a:rPr lang="en-US" dirty="0" err="1"/>
              <a:t>albaclierta</a:t>
            </a:r>
            <a:r>
              <a:rPr lang="en-US" dirty="0"/>
              <a:t> </a:t>
            </a:r>
            <a:r>
              <a:rPr lang="en-US" sz="2667" dirty="0"/>
              <a:t>		</a:t>
            </a:r>
            <a:endParaRPr lang="en-US" b="0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D9602D8-4EB0-7447-9A76-E869FFB943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-1604508" y="3396114"/>
            <a:ext cx="6281166" cy="44257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267662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0"/>
            <a:ext cx="101346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20574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100K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Unique Users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6 Million Experiments Run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130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Scientific Papers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3545" y="235417"/>
            <a:ext cx="3834779" cy="646332"/>
            <a:chOff x="917264" y="5739388"/>
            <a:chExt cx="3834778" cy="646330"/>
          </a:xfrm>
        </p:grpSpPr>
        <p:sp>
          <p:nvSpPr>
            <p:cNvPr id="12" name="TextBox 11"/>
            <p:cNvSpPr txBox="1"/>
            <p:nvPr/>
          </p:nvSpPr>
          <p:spPr>
            <a:xfrm>
              <a:off x="2507517" y="5739388"/>
              <a:ext cx="2244525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rtl="0"/>
              <a:r>
                <a:rPr lang="en-US" sz="3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Experience</a:t>
              </a:r>
            </a:p>
          </p:txBody>
        </p:sp>
        <p:pic>
          <p:nvPicPr>
            <p:cNvPr id="6148" name="Picture 4" descr="mage result for ibm q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264" y="5809727"/>
              <a:ext cx="1665279" cy="575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D817D6B-24DE-5945-951A-6C7A4DAFE3B0}"/>
              </a:ext>
            </a:extLst>
          </p:cNvPr>
          <p:cNvSpPr/>
          <p:nvPr/>
        </p:nvSpPr>
        <p:spPr>
          <a:xfrm>
            <a:off x="143545" y="560692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dirty="0" err="1">
                <a:solidFill>
                  <a:schemeClr val="bg1"/>
                </a:solidFill>
              </a:rPr>
              <a:t>ibm.biz</a:t>
            </a:r>
            <a:r>
              <a:rPr lang="en-US" sz="3000" dirty="0">
                <a:solidFill>
                  <a:schemeClr val="bg1"/>
                </a:solidFill>
              </a:rPr>
              <a:t>/</a:t>
            </a:r>
            <a:r>
              <a:rPr lang="en-US" sz="3000" dirty="0" err="1">
                <a:solidFill>
                  <a:schemeClr val="bg1"/>
                </a:solidFill>
              </a:rPr>
              <a:t>qiskit</a:t>
            </a:r>
            <a:r>
              <a:rPr lang="en-US" sz="3000" dirty="0">
                <a:solidFill>
                  <a:schemeClr val="bg1"/>
                </a:solidFill>
              </a:rPr>
              <a:t>-workshop</a:t>
            </a:r>
            <a:br>
              <a:rPr lang="en-US" sz="3000" dirty="0">
                <a:solidFill>
                  <a:schemeClr val="bg1"/>
                </a:solidFill>
              </a:rPr>
            </a:br>
            <a:r>
              <a:rPr lang="en-US" sz="3000" dirty="0">
                <a:solidFill>
                  <a:schemeClr val="bg1"/>
                </a:solidFill>
              </a:rPr>
              <a:t>quantum-</a:t>
            </a:r>
            <a:r>
              <a:rPr lang="en-US" sz="3000" dirty="0" err="1">
                <a:solidFill>
                  <a:schemeClr val="bg1"/>
                </a:solidFill>
              </a:rPr>
              <a:t>computing.ibm.com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64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68FF76-47B2-B340-ADB5-9A5AE63F4D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57F284-72D5-7E4C-ADC8-E3C4D14C5558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From Bits to Qubits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5B6E8A-F750-5E4A-A03E-6A25E2618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51" y="3705677"/>
            <a:ext cx="8950597" cy="244963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9426502-6CE6-BB45-87A5-373081BFB164}"/>
              </a:ext>
            </a:extLst>
          </p:cNvPr>
          <p:cNvGrpSpPr/>
          <p:nvPr/>
        </p:nvGrpSpPr>
        <p:grpSpPr>
          <a:xfrm>
            <a:off x="324866" y="2859734"/>
            <a:ext cx="2838329" cy="1072896"/>
            <a:chOff x="3776472" y="1639763"/>
            <a:chExt cx="2838329" cy="10728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9FA1F3B-9201-1044-B34C-D5550DAAB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4498" y="1639763"/>
              <a:ext cx="2145792" cy="1072896"/>
            </a:xfrm>
            <a:prstGeom prst="rect">
              <a:avLst/>
            </a:prstGeom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78E292E1-0531-9640-A895-1E5F53DA8F15}"/>
                </a:ext>
              </a:extLst>
            </p:cNvPr>
            <p:cNvSpPr txBox="1">
              <a:spLocks/>
            </p:cNvSpPr>
            <p:nvPr/>
          </p:nvSpPr>
          <p:spPr>
            <a:xfrm>
              <a:off x="3776472" y="1764665"/>
              <a:ext cx="269240" cy="349885"/>
            </a:xfrm>
            <a:prstGeom prst="rect">
              <a:avLst/>
            </a:prstGeom>
          </p:spPr>
          <p:txBody>
            <a:bodyPr/>
            <a:lstStyle>
              <a:lvl1pPr marL="0" indent="0" algn="l" defTabSz="609570" rtl="0" eaLnBrk="1" latinLnBrk="0" hangingPunct="1">
                <a:lnSpc>
                  <a:spcPct val="100000"/>
                </a:lnSpc>
                <a:spcBef>
                  <a:spcPts val="1467"/>
                </a:spcBef>
                <a:buFont typeface="Arial"/>
                <a:buNone/>
                <a:defRPr sz="1867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1pPr>
              <a:lvl2pPr marL="230706" indent="-230706" algn="l" defTabSz="609570" rtl="0" eaLnBrk="1" latinLnBrk="0" hangingPunct="1">
                <a:lnSpc>
                  <a:spcPct val="100000"/>
                </a:lnSpc>
                <a:spcBef>
                  <a:spcPts val="1467"/>
                </a:spcBef>
                <a:spcAft>
                  <a:spcPts val="0"/>
                </a:spcAft>
                <a:buFont typeface="Arial"/>
                <a:buChar char="–"/>
                <a:defRPr sz="1867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2pPr>
              <a:lvl3pPr marL="529140" indent="-230706" algn="l" defTabSz="609570" rtl="0" eaLnBrk="1" latinLnBrk="0" hangingPunct="1">
                <a:lnSpc>
                  <a:spcPct val="100000"/>
                </a:lnSpc>
                <a:spcBef>
                  <a:spcPts val="1467"/>
                </a:spcBef>
                <a:spcAft>
                  <a:spcPts val="0"/>
                </a:spcAft>
                <a:buFont typeface="Arial"/>
                <a:buChar char="•"/>
                <a:defRPr sz="1867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3pPr>
              <a:lvl4pPr marL="833926" indent="-224356" algn="l" defTabSz="609570" rtl="0" eaLnBrk="1" latinLnBrk="0" hangingPunct="1">
                <a:lnSpc>
                  <a:spcPct val="100000"/>
                </a:lnSpc>
                <a:spcBef>
                  <a:spcPts val="1467"/>
                </a:spcBef>
                <a:spcAft>
                  <a:spcPts val="0"/>
                </a:spcAft>
                <a:buFont typeface="Arial"/>
                <a:buChar char="–"/>
                <a:defRPr sz="1867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4pPr>
              <a:lvl5pPr marL="1070980" indent="-230706" algn="l" defTabSz="609570" rtl="0" eaLnBrk="1" latinLnBrk="0" hangingPunct="1">
                <a:lnSpc>
                  <a:spcPct val="100000"/>
                </a:lnSpc>
                <a:spcBef>
                  <a:spcPts val="1467"/>
                </a:spcBef>
                <a:spcAft>
                  <a:spcPts val="0"/>
                </a:spcAft>
                <a:buFont typeface="Arial"/>
                <a:buChar char="»"/>
                <a:defRPr sz="1867" kern="1200">
                  <a:solidFill>
                    <a:schemeClr val="bg2"/>
                  </a:solidFill>
                  <a:latin typeface="+mn-lt"/>
                  <a:ea typeface="Arial" charset="0"/>
                  <a:cs typeface="Arial" charset="0"/>
                </a:defRPr>
              </a:lvl5pPr>
              <a:lvl6pPr marL="3352632" indent="-304784" algn="l" defTabSz="609570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202" indent="-304784" algn="l" defTabSz="609570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772" indent="-304784" algn="l" defTabSz="609570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341" indent="-304784" algn="l" defTabSz="609570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latin typeface="Times" pitchFamily="2" charset="0"/>
              </a:endParaRPr>
            </a:p>
            <a:p>
              <a:endParaRPr lang="en-US" dirty="0">
                <a:latin typeface="Times" pitchFamily="2" charset="0"/>
              </a:endParaRP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AFB26A23-4350-C849-B20E-95510E771BD6}"/>
                </a:ext>
              </a:extLst>
            </p:cNvPr>
            <p:cNvSpPr txBox="1">
              <a:spLocks/>
            </p:cNvSpPr>
            <p:nvPr/>
          </p:nvSpPr>
          <p:spPr>
            <a:xfrm>
              <a:off x="3776472" y="1760987"/>
              <a:ext cx="575818" cy="47190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dirty="0"/>
                <a:t>0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40EB0040-409B-AE41-9762-FEF547BBA7EE}"/>
                </a:ext>
              </a:extLst>
            </p:cNvPr>
            <p:cNvSpPr txBox="1">
              <a:spLocks/>
            </p:cNvSpPr>
            <p:nvPr/>
          </p:nvSpPr>
          <p:spPr>
            <a:xfrm>
              <a:off x="3785362" y="2173265"/>
              <a:ext cx="575818" cy="47190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72B1D01E-5C36-FC40-B178-96C6AD5FAFB4}"/>
                </a:ext>
              </a:extLst>
            </p:cNvPr>
            <p:cNvSpPr txBox="1">
              <a:spLocks/>
            </p:cNvSpPr>
            <p:nvPr/>
          </p:nvSpPr>
          <p:spPr>
            <a:xfrm>
              <a:off x="6038983" y="1965724"/>
              <a:ext cx="575818" cy="47190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dirty="0"/>
                <a:t>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AA02075-E4B4-FB4D-BFD1-0625A1FCA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792" y="1494310"/>
            <a:ext cx="10160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536C1-1B8D-6540-AD2C-109B1BF9B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888" y="2100481"/>
            <a:ext cx="1016000" cy="508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0ADD903-8BE3-544A-BEBE-8221FB472164}"/>
              </a:ext>
            </a:extLst>
          </p:cNvPr>
          <p:cNvSpPr txBox="1">
            <a:spLocks/>
          </p:cNvSpPr>
          <p:nvPr/>
        </p:nvSpPr>
        <p:spPr>
          <a:xfrm>
            <a:off x="2825883" y="1578188"/>
            <a:ext cx="575818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8A3B844-0206-6741-A82F-9DEF36B0A55C}"/>
              </a:ext>
            </a:extLst>
          </p:cNvPr>
          <p:cNvSpPr txBox="1">
            <a:spLocks/>
          </p:cNvSpPr>
          <p:nvPr/>
        </p:nvSpPr>
        <p:spPr>
          <a:xfrm>
            <a:off x="4129792" y="2159174"/>
            <a:ext cx="575818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2CFDA8A-28A6-1B40-A1E2-833C6CF6A1B8}"/>
              </a:ext>
            </a:extLst>
          </p:cNvPr>
          <p:cNvSpPr txBox="1">
            <a:spLocks/>
          </p:cNvSpPr>
          <p:nvPr/>
        </p:nvSpPr>
        <p:spPr>
          <a:xfrm>
            <a:off x="4144080" y="1578188"/>
            <a:ext cx="575818" cy="4072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4DD7B04-CFF3-6A4F-AFBC-94BC964FF41C}"/>
              </a:ext>
            </a:extLst>
          </p:cNvPr>
          <p:cNvSpPr txBox="1">
            <a:spLocks/>
          </p:cNvSpPr>
          <p:nvPr/>
        </p:nvSpPr>
        <p:spPr>
          <a:xfrm>
            <a:off x="2825883" y="2159173"/>
            <a:ext cx="575818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4DBA0-3FF7-E04D-AE79-F63B40CFB480}"/>
              </a:ext>
            </a:extLst>
          </p:cNvPr>
          <p:cNvGrpSpPr/>
          <p:nvPr/>
        </p:nvGrpSpPr>
        <p:grpSpPr>
          <a:xfrm>
            <a:off x="5846930" y="1522372"/>
            <a:ext cx="2209363" cy="1118267"/>
            <a:chOff x="5846930" y="1522372"/>
            <a:chExt cx="2209363" cy="1118267"/>
          </a:xfrm>
        </p:grpSpPr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26A941C1-CE48-EA42-8154-521DAC16CA60}"/>
                </a:ext>
              </a:extLst>
            </p:cNvPr>
            <p:cNvSpPr txBox="1">
              <a:spLocks/>
            </p:cNvSpPr>
            <p:nvPr/>
          </p:nvSpPr>
          <p:spPr>
            <a:xfrm>
              <a:off x="5846930" y="1549612"/>
              <a:ext cx="575818" cy="47190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dirty="0"/>
                <a:t>|0⟩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990F8D-0831-154E-BFD7-60072FCB8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2093" y="1522372"/>
              <a:ext cx="1016000" cy="508000"/>
            </a:xfrm>
            <a:prstGeom prst="rect">
              <a:avLst/>
            </a:prstGeom>
          </p:spPr>
        </p:pic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C4459E6D-18D8-D84D-B877-CA9C6A1B1DE5}"/>
                </a:ext>
              </a:extLst>
            </p:cNvPr>
            <p:cNvSpPr txBox="1">
              <a:spLocks/>
            </p:cNvSpPr>
            <p:nvPr/>
          </p:nvSpPr>
          <p:spPr>
            <a:xfrm>
              <a:off x="6656472" y="1558471"/>
              <a:ext cx="575818" cy="4719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pPr algn="ctr" fontAlgn="ctr"/>
              <a:r>
                <a:rPr lang="en-US" dirty="0">
                  <a:latin typeface="Athelas" panose="02000503000000020003" pitchFamily="2" charset="77"/>
                  <a:cs typeface="Angsana New" panose="02020603050405020304" pitchFamily="18" charset="-34"/>
                </a:rPr>
                <a:t>X</a:t>
              </a:r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C7E4B19B-9F8A-E84C-8B0D-E6EC9857454D}"/>
                </a:ext>
              </a:extLst>
            </p:cNvPr>
            <p:cNvSpPr txBox="1">
              <a:spLocks/>
            </p:cNvSpPr>
            <p:nvPr/>
          </p:nvSpPr>
          <p:spPr>
            <a:xfrm>
              <a:off x="7470953" y="1573424"/>
              <a:ext cx="575818" cy="47190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dirty="0"/>
                <a:t>|1⟩</a:t>
              </a:r>
            </a:p>
          </p:txBody>
        </p:sp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5F065815-D6E5-CF4D-A154-D883968A4910}"/>
                </a:ext>
              </a:extLst>
            </p:cNvPr>
            <p:cNvSpPr txBox="1">
              <a:spLocks/>
            </p:cNvSpPr>
            <p:nvPr/>
          </p:nvSpPr>
          <p:spPr>
            <a:xfrm>
              <a:off x="5856452" y="2144926"/>
              <a:ext cx="575818" cy="47190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dirty="0"/>
                <a:t>|1⟩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FFD4C8B-4B53-344E-9602-9663E0EF1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1615" y="2117686"/>
              <a:ext cx="1016000" cy="508000"/>
            </a:xfrm>
            <a:prstGeom prst="rect">
              <a:avLst/>
            </a:prstGeom>
          </p:spPr>
        </p:pic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D19E337E-640A-6547-9585-4FFE243CDF71}"/>
                </a:ext>
              </a:extLst>
            </p:cNvPr>
            <p:cNvSpPr txBox="1">
              <a:spLocks/>
            </p:cNvSpPr>
            <p:nvPr/>
          </p:nvSpPr>
          <p:spPr>
            <a:xfrm>
              <a:off x="6665994" y="2139497"/>
              <a:ext cx="575818" cy="4719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pPr algn="ctr" fontAlgn="ctr"/>
              <a:r>
                <a:rPr lang="en-US" dirty="0">
                  <a:latin typeface="Athelas" panose="02000503000000020003" pitchFamily="2" charset="77"/>
                  <a:cs typeface="Angsana New" panose="02020603050405020304" pitchFamily="18" charset="-34"/>
                </a:rPr>
                <a:t>X</a:t>
              </a: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AA8132C0-0133-D741-A74A-2264CBFBAC10}"/>
                </a:ext>
              </a:extLst>
            </p:cNvPr>
            <p:cNvSpPr txBox="1">
              <a:spLocks/>
            </p:cNvSpPr>
            <p:nvPr/>
          </p:nvSpPr>
          <p:spPr>
            <a:xfrm>
              <a:off x="7480475" y="2168738"/>
              <a:ext cx="575818" cy="47190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dirty="0"/>
                <a:t>|0⟩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246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0E70C0-C271-5C4F-9E41-72A20E698E6F}"/>
              </a:ext>
            </a:extLst>
          </p:cNvPr>
          <p:cNvCxnSpPr>
            <a:cxnSpLocks/>
          </p:cNvCxnSpPr>
          <p:nvPr/>
        </p:nvCxnSpPr>
        <p:spPr>
          <a:xfrm flipV="1">
            <a:off x="2469581" y="1535178"/>
            <a:ext cx="0" cy="1228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584D730-4578-B947-960D-17BF00B5DDBA}"/>
              </a:ext>
            </a:extLst>
          </p:cNvPr>
          <p:cNvSpPr txBox="1">
            <a:spLocks/>
          </p:cNvSpPr>
          <p:nvPr/>
        </p:nvSpPr>
        <p:spPr>
          <a:xfrm>
            <a:off x="2333530" y="1045004"/>
            <a:ext cx="223997" cy="361774"/>
          </a:xfrm>
          <a:prstGeom prst="rect">
            <a:avLst/>
          </a:prstGeom>
        </p:spPr>
        <p:txBody>
          <a:bodyPr/>
          <a:lstStyle>
            <a:lvl1pPr marL="0" indent="0" algn="l" defTabSz="609570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06" indent="-230706" algn="l" defTabSz="609570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40" indent="-230706" algn="l" defTabSz="609570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26" indent="-224356" algn="l" defTabSz="609570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0980" indent="-230706" algn="l" defTabSz="609570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" pitchFamily="2" charset="0"/>
              </a:rPr>
              <a:t>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57F284-72D5-7E4C-ADC8-E3C4D14C5558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From Bits to Qubits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CEE038-54C9-3D4B-AAD9-C27154EE486B}"/>
              </a:ext>
            </a:extLst>
          </p:cNvPr>
          <p:cNvSpPr txBox="1">
            <a:spLocks/>
          </p:cNvSpPr>
          <p:nvPr/>
        </p:nvSpPr>
        <p:spPr>
          <a:xfrm>
            <a:off x="9406808" y="3916322"/>
            <a:ext cx="223996" cy="361774"/>
          </a:xfrm>
          <a:prstGeom prst="rect">
            <a:avLst/>
          </a:prstGeom>
        </p:spPr>
        <p:txBody>
          <a:bodyPr/>
          <a:lstStyle>
            <a:lvl1pPr marL="0" indent="0" algn="l" defTabSz="609570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06" indent="-230706" algn="l" defTabSz="609570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40" indent="-230706" algn="l" defTabSz="609570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26" indent="-224356" algn="l" defTabSz="609570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0980" indent="-230706" algn="l" defTabSz="609570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63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20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2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341" indent="-304784" algn="l" defTabSz="609570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" pitchFamily="2" charset="0"/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2312E3-0142-4F47-92FA-9FED839E5251}"/>
              </a:ext>
            </a:extLst>
          </p:cNvPr>
          <p:cNvCxnSpPr>
            <a:cxnSpLocks/>
          </p:cNvCxnSpPr>
          <p:nvPr/>
        </p:nvCxnSpPr>
        <p:spPr>
          <a:xfrm>
            <a:off x="9540832" y="2608547"/>
            <a:ext cx="13100" cy="1224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6269278-DEA8-9241-8279-ED6FB98DF9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78424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A00F78A-EE2D-2649-88AB-0B8B159F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45" y="2920048"/>
            <a:ext cx="3803711" cy="38037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EDD6951-D7CD-A54B-9860-555C2B25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54" y="972031"/>
            <a:ext cx="3803711" cy="380371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0E70C0-C271-5C4F-9E41-72A20E698E6F}"/>
              </a:ext>
            </a:extLst>
          </p:cNvPr>
          <p:cNvCxnSpPr>
            <a:cxnSpLocks/>
          </p:cNvCxnSpPr>
          <p:nvPr/>
        </p:nvCxnSpPr>
        <p:spPr>
          <a:xfrm flipV="1">
            <a:off x="2469581" y="1535178"/>
            <a:ext cx="0" cy="1228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8857F284-72D5-7E4C-ADC8-E3C4D14C5558}"/>
              </a:ext>
            </a:extLst>
          </p:cNvPr>
          <p:cNvSpPr txBox="1">
            <a:spLocks/>
          </p:cNvSpPr>
          <p:nvPr/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From Bits to Qubits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7D4F0-F43E-1241-999C-0576E1E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918" y="786577"/>
            <a:ext cx="3803711" cy="380371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2312E3-0142-4F47-92FA-9FED839E5251}"/>
              </a:ext>
            </a:extLst>
          </p:cNvPr>
          <p:cNvCxnSpPr>
            <a:cxnSpLocks/>
          </p:cNvCxnSpPr>
          <p:nvPr/>
        </p:nvCxnSpPr>
        <p:spPr>
          <a:xfrm>
            <a:off x="9540832" y="2608547"/>
            <a:ext cx="13100" cy="1224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2BC78B3D-F734-3A47-961C-1208FC875421}"/>
              </a:ext>
            </a:extLst>
          </p:cNvPr>
          <p:cNvSpPr txBox="1">
            <a:spLocks/>
          </p:cNvSpPr>
          <p:nvPr/>
        </p:nvSpPr>
        <p:spPr>
          <a:xfrm>
            <a:off x="7347074" y="2358308"/>
            <a:ext cx="575818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|1⟩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E30F3FB-7FE6-4C48-9FED-BAD8B575F92C}"/>
              </a:ext>
            </a:extLst>
          </p:cNvPr>
          <p:cNvSpPr txBox="1">
            <a:spLocks/>
          </p:cNvSpPr>
          <p:nvPr/>
        </p:nvSpPr>
        <p:spPr>
          <a:xfrm>
            <a:off x="126516" y="2528174"/>
            <a:ext cx="575818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|0⟩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3D2B379-CE97-2441-B190-18DF55AD2159}"/>
              </a:ext>
            </a:extLst>
          </p:cNvPr>
          <p:cNvSpPr txBox="1">
            <a:spLocks/>
          </p:cNvSpPr>
          <p:nvPr/>
        </p:nvSpPr>
        <p:spPr>
          <a:xfrm>
            <a:off x="2585074" y="5684605"/>
            <a:ext cx="1598306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|0⟩ + |1⟩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D7772C2-7642-6048-9586-581035B04F19}"/>
              </a:ext>
            </a:extLst>
          </p:cNvPr>
          <p:cNvCxnSpPr>
            <a:cxnSpLocks/>
          </p:cNvCxnSpPr>
          <p:nvPr/>
        </p:nvCxnSpPr>
        <p:spPr>
          <a:xfrm flipH="1">
            <a:off x="5179163" y="4761566"/>
            <a:ext cx="771525" cy="715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135CDF5A-4804-E649-BE20-7E2824003D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295414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A00F78A-EE2D-2649-88AB-0B8B159F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45" y="2920048"/>
            <a:ext cx="3803711" cy="38037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EDD6951-D7CD-A54B-9860-555C2B25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54" y="972031"/>
            <a:ext cx="3803711" cy="380371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0E70C0-C271-5C4F-9E41-72A20E698E6F}"/>
              </a:ext>
            </a:extLst>
          </p:cNvPr>
          <p:cNvCxnSpPr>
            <a:cxnSpLocks/>
          </p:cNvCxnSpPr>
          <p:nvPr/>
        </p:nvCxnSpPr>
        <p:spPr>
          <a:xfrm flipV="1">
            <a:off x="2469581" y="1535178"/>
            <a:ext cx="0" cy="1228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5E7D4F0-F43E-1241-999C-0576E1E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918" y="786577"/>
            <a:ext cx="3803711" cy="380371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2312E3-0142-4F47-92FA-9FED839E5251}"/>
              </a:ext>
            </a:extLst>
          </p:cNvPr>
          <p:cNvCxnSpPr>
            <a:cxnSpLocks/>
          </p:cNvCxnSpPr>
          <p:nvPr/>
        </p:nvCxnSpPr>
        <p:spPr>
          <a:xfrm>
            <a:off x="9540832" y="2608547"/>
            <a:ext cx="13100" cy="1224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2BC78B3D-F734-3A47-961C-1208FC875421}"/>
              </a:ext>
            </a:extLst>
          </p:cNvPr>
          <p:cNvSpPr txBox="1">
            <a:spLocks/>
          </p:cNvSpPr>
          <p:nvPr/>
        </p:nvSpPr>
        <p:spPr>
          <a:xfrm>
            <a:off x="7347074" y="2358308"/>
            <a:ext cx="575818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|1⟩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E30F3FB-7FE6-4C48-9FED-BAD8B575F92C}"/>
              </a:ext>
            </a:extLst>
          </p:cNvPr>
          <p:cNvSpPr txBox="1">
            <a:spLocks/>
          </p:cNvSpPr>
          <p:nvPr/>
        </p:nvSpPr>
        <p:spPr>
          <a:xfrm>
            <a:off x="126516" y="2528174"/>
            <a:ext cx="575818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|0⟩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3D2B379-CE97-2441-B190-18DF55AD2159}"/>
              </a:ext>
            </a:extLst>
          </p:cNvPr>
          <p:cNvSpPr txBox="1">
            <a:spLocks/>
          </p:cNvSpPr>
          <p:nvPr/>
        </p:nvSpPr>
        <p:spPr>
          <a:xfrm>
            <a:off x="2585074" y="5684605"/>
            <a:ext cx="1598306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|0⟩ + |1⟩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D7772C2-7642-6048-9586-581035B04F19}"/>
              </a:ext>
            </a:extLst>
          </p:cNvPr>
          <p:cNvCxnSpPr>
            <a:cxnSpLocks/>
          </p:cNvCxnSpPr>
          <p:nvPr/>
        </p:nvCxnSpPr>
        <p:spPr>
          <a:xfrm flipH="1">
            <a:off x="5179163" y="4761566"/>
            <a:ext cx="771525" cy="715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316182-0508-184B-B546-F35A81BD6882}"/>
              </a:ext>
            </a:extLst>
          </p:cNvPr>
          <p:cNvGrpSpPr/>
          <p:nvPr/>
        </p:nvGrpSpPr>
        <p:grpSpPr>
          <a:xfrm>
            <a:off x="2642498" y="1645478"/>
            <a:ext cx="2681648" cy="2675832"/>
            <a:chOff x="2642498" y="1645478"/>
            <a:chExt cx="2681648" cy="2675832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427523B4-218C-0C4F-9690-612F73E2D890}"/>
                </a:ext>
              </a:extLst>
            </p:cNvPr>
            <p:cNvSpPr/>
            <p:nvPr/>
          </p:nvSpPr>
          <p:spPr>
            <a:xfrm>
              <a:off x="2642498" y="1802167"/>
              <a:ext cx="2624903" cy="2519143"/>
            </a:xfrm>
            <a:prstGeom prst="arc">
              <a:avLst/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6DB2A3-E069-2145-91BD-7D78552D219D}"/>
                </a:ext>
              </a:extLst>
            </p:cNvPr>
            <p:cNvSpPr/>
            <p:nvPr/>
          </p:nvSpPr>
          <p:spPr>
            <a:xfrm>
              <a:off x="4409746" y="1645478"/>
              <a:ext cx="914400" cy="91440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BM Plex Mono" panose="020B0509050203000203" pitchFamily="49" charset="77"/>
                  <a:cs typeface="Arial"/>
                </a:rPr>
                <a:t>H</a:t>
              </a:r>
              <a:endParaRPr lang="en-US" sz="2000" dirty="0">
                <a:latin typeface="IBM Plex Mono" panose="020B0509050203000203" pitchFamily="49" charset="77"/>
                <a:cs typeface="Arial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E7AF34-1A09-3E44-B18D-07865359509B}"/>
              </a:ext>
            </a:extLst>
          </p:cNvPr>
          <p:cNvGrpSpPr/>
          <p:nvPr/>
        </p:nvGrpSpPr>
        <p:grpSpPr>
          <a:xfrm>
            <a:off x="3169692" y="2994689"/>
            <a:ext cx="2624904" cy="2546811"/>
            <a:chOff x="3169692" y="2994689"/>
            <a:chExt cx="2624904" cy="2546811"/>
          </a:xfrm>
        </p:grpSpPr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8617608F-9609-2D44-ACF1-A2BFFBC8BE70}"/>
                </a:ext>
              </a:extLst>
            </p:cNvPr>
            <p:cNvSpPr/>
            <p:nvPr/>
          </p:nvSpPr>
          <p:spPr>
            <a:xfrm rot="10800000">
              <a:off x="3169693" y="2994689"/>
              <a:ext cx="2624903" cy="2519143"/>
            </a:xfrm>
            <a:prstGeom prst="arc">
              <a:avLst/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B69136D-C545-3A46-9D55-47F209731A5D}"/>
                </a:ext>
              </a:extLst>
            </p:cNvPr>
            <p:cNvSpPr/>
            <p:nvPr/>
          </p:nvSpPr>
          <p:spPr>
            <a:xfrm>
              <a:off x="3169692" y="4627100"/>
              <a:ext cx="914400" cy="91440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BM Plex Mono" panose="020B0509050203000203" pitchFamily="49" charset="77"/>
                  <a:cs typeface="Arial"/>
                </a:rPr>
                <a:t>H</a:t>
              </a:r>
              <a:endParaRPr lang="en-US" sz="2000" dirty="0">
                <a:latin typeface="IBM Plex Mono" panose="020B0509050203000203" pitchFamily="49" charset="77"/>
                <a:cs typeface="Arial"/>
              </a:endParaRPr>
            </a:p>
          </p:txBody>
        </p:sp>
      </p:grp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5C238D6C-C2DC-F64F-AC39-7202643CA6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36677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A00F78A-EE2D-2649-88AB-0B8B159F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45" y="2920048"/>
            <a:ext cx="3803711" cy="38037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EDD6951-D7CD-A54B-9860-555C2B25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54" y="972031"/>
            <a:ext cx="3803711" cy="380371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0E70C0-C271-5C4F-9E41-72A20E698E6F}"/>
              </a:ext>
            </a:extLst>
          </p:cNvPr>
          <p:cNvCxnSpPr>
            <a:cxnSpLocks/>
          </p:cNvCxnSpPr>
          <p:nvPr/>
        </p:nvCxnSpPr>
        <p:spPr>
          <a:xfrm flipV="1">
            <a:off x="2469581" y="1535178"/>
            <a:ext cx="0" cy="12289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5E7D4F0-F43E-1241-999C-0576E1E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918" y="786577"/>
            <a:ext cx="3803711" cy="380371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2312E3-0142-4F47-92FA-9FED839E5251}"/>
              </a:ext>
            </a:extLst>
          </p:cNvPr>
          <p:cNvCxnSpPr>
            <a:cxnSpLocks/>
          </p:cNvCxnSpPr>
          <p:nvPr/>
        </p:nvCxnSpPr>
        <p:spPr>
          <a:xfrm>
            <a:off x="9540832" y="2608547"/>
            <a:ext cx="13100" cy="1224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2BC78B3D-F734-3A47-961C-1208FC875421}"/>
              </a:ext>
            </a:extLst>
          </p:cNvPr>
          <p:cNvSpPr txBox="1">
            <a:spLocks/>
          </p:cNvSpPr>
          <p:nvPr/>
        </p:nvSpPr>
        <p:spPr>
          <a:xfrm>
            <a:off x="7347074" y="2358308"/>
            <a:ext cx="575818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|1⟩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E30F3FB-7FE6-4C48-9FED-BAD8B575F92C}"/>
              </a:ext>
            </a:extLst>
          </p:cNvPr>
          <p:cNvSpPr txBox="1">
            <a:spLocks/>
          </p:cNvSpPr>
          <p:nvPr/>
        </p:nvSpPr>
        <p:spPr>
          <a:xfrm>
            <a:off x="126516" y="2528174"/>
            <a:ext cx="575818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|0⟩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3D2B379-CE97-2441-B190-18DF55AD2159}"/>
              </a:ext>
            </a:extLst>
          </p:cNvPr>
          <p:cNvSpPr txBox="1">
            <a:spLocks/>
          </p:cNvSpPr>
          <p:nvPr/>
        </p:nvSpPr>
        <p:spPr>
          <a:xfrm>
            <a:off x="2585074" y="5684605"/>
            <a:ext cx="1598306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|0⟩ - |1⟩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D7772C2-7642-6048-9586-581035B04F19}"/>
              </a:ext>
            </a:extLst>
          </p:cNvPr>
          <p:cNvCxnSpPr>
            <a:cxnSpLocks/>
          </p:cNvCxnSpPr>
          <p:nvPr/>
        </p:nvCxnSpPr>
        <p:spPr>
          <a:xfrm flipV="1">
            <a:off x="5943601" y="4189228"/>
            <a:ext cx="681859" cy="586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427523B4-218C-0C4F-9690-612F73E2D890}"/>
              </a:ext>
            </a:extLst>
          </p:cNvPr>
          <p:cNvSpPr/>
          <p:nvPr/>
        </p:nvSpPr>
        <p:spPr>
          <a:xfrm flipH="1">
            <a:off x="6625460" y="1947140"/>
            <a:ext cx="2624903" cy="2519143"/>
          </a:xfrm>
          <a:prstGeom prst="arc">
            <a:avLst/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6DB2A3-E069-2145-91BD-7D78552D219D}"/>
              </a:ext>
            </a:extLst>
          </p:cNvPr>
          <p:cNvSpPr/>
          <p:nvPr/>
        </p:nvSpPr>
        <p:spPr>
          <a:xfrm>
            <a:off x="6273292" y="1804405"/>
            <a:ext cx="914400" cy="9144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BM Plex Mono" panose="020B0509050203000203" pitchFamily="49" charset="77"/>
                <a:cs typeface="Arial"/>
              </a:rPr>
              <a:t>H</a:t>
            </a:r>
            <a:endParaRPr lang="en-US" sz="2000" dirty="0">
              <a:latin typeface="IBM Plex Mono" panose="020B0509050203000203" pitchFamily="49" charset="77"/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D12BA9-329B-6D40-959B-DF151F5FD226}"/>
              </a:ext>
            </a:extLst>
          </p:cNvPr>
          <p:cNvGrpSpPr/>
          <p:nvPr/>
        </p:nvGrpSpPr>
        <p:grpSpPr>
          <a:xfrm>
            <a:off x="6848698" y="2747284"/>
            <a:ext cx="2624903" cy="2919305"/>
            <a:chOff x="6848698" y="2747284"/>
            <a:chExt cx="2624903" cy="291930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F596555-BBC4-8242-B13F-64347554FF3F}"/>
                </a:ext>
              </a:extLst>
            </p:cNvPr>
            <p:cNvSpPr/>
            <p:nvPr/>
          </p:nvSpPr>
          <p:spPr>
            <a:xfrm rot="11700000" flipH="1">
              <a:off x="6848698" y="2747284"/>
              <a:ext cx="2624903" cy="2519143"/>
            </a:xfrm>
            <a:prstGeom prst="arc">
              <a:avLst/>
            </a:prstGeom>
            <a:ln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D41C19-A880-D74F-AC63-34F07432C938}"/>
                </a:ext>
              </a:extLst>
            </p:cNvPr>
            <p:cNvSpPr/>
            <p:nvPr/>
          </p:nvSpPr>
          <p:spPr>
            <a:xfrm>
              <a:off x="8382000" y="4752189"/>
              <a:ext cx="914400" cy="91440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IBM Plex Mono" panose="020B0509050203000203" pitchFamily="49" charset="77"/>
                  <a:cs typeface="Arial"/>
                </a:rPr>
                <a:t>H</a:t>
              </a:r>
              <a:endParaRPr lang="en-US" sz="2000" dirty="0">
                <a:latin typeface="IBM Plex Mono" panose="020B0509050203000203" pitchFamily="49" charset="77"/>
                <a:cs typeface="Arial"/>
              </a:endParaRPr>
            </a:p>
          </p:txBody>
        </p:sp>
      </p:grpSp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84659B4A-4369-AF4F-B449-77265439D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</p:spTree>
    <p:extLst>
      <p:ext uri="{BB962C8B-B14F-4D97-AF65-F5344CB8AC3E}">
        <p14:creationId xmlns:p14="http://schemas.microsoft.com/office/powerpoint/2010/main" val="351357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EDD6951-D7CD-A54B-9860-555C2B25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8" y="972031"/>
            <a:ext cx="3803711" cy="380371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0E70C0-C271-5C4F-9E41-72A20E698E6F}"/>
              </a:ext>
            </a:extLst>
          </p:cNvPr>
          <p:cNvCxnSpPr>
            <a:cxnSpLocks/>
          </p:cNvCxnSpPr>
          <p:nvPr/>
        </p:nvCxnSpPr>
        <p:spPr>
          <a:xfrm>
            <a:off x="2212403" y="2806990"/>
            <a:ext cx="873694" cy="793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5E7D4F0-F43E-1241-999C-0576E1E1C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918" y="1043758"/>
            <a:ext cx="3803711" cy="380371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2312E3-0142-4F47-92FA-9FED839E5251}"/>
              </a:ext>
            </a:extLst>
          </p:cNvPr>
          <p:cNvCxnSpPr>
            <a:cxnSpLocks/>
          </p:cNvCxnSpPr>
          <p:nvPr/>
        </p:nvCxnSpPr>
        <p:spPr>
          <a:xfrm flipH="1" flipV="1">
            <a:off x="8201025" y="2771780"/>
            <a:ext cx="1339808" cy="136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F5DF3C6-45F8-B746-AB2C-E8D0BEB3AAF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69543" y="4873133"/>
            <a:ext cx="2971800" cy="469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D7EE721-2034-7546-AF10-9AF75C3D45F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7801319" y="4901709"/>
            <a:ext cx="3941839" cy="4073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E013B1-2D32-464A-9FC1-78FB75B23C2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110278" y="4899350"/>
            <a:ext cx="1438972" cy="4436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ECF481-B51B-C245-B6DB-83400B2B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253" y="1024199"/>
            <a:ext cx="3803711" cy="380371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9B1F695-5669-EF4B-ADE3-8642D98652C9}"/>
              </a:ext>
            </a:extLst>
          </p:cNvPr>
          <p:cNvCxnSpPr>
            <a:cxnSpLocks/>
          </p:cNvCxnSpPr>
          <p:nvPr/>
        </p:nvCxnSpPr>
        <p:spPr>
          <a:xfrm flipH="1">
            <a:off x="5110278" y="2869350"/>
            <a:ext cx="753272" cy="653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ooter Placeholder 1">
            <a:extLst>
              <a:ext uri="{FF2B5EF4-FFF2-40B4-BE49-F238E27FC236}">
                <a16:creationId xmlns:a16="http://schemas.microsoft.com/office/drawing/2014/main" id="{7A8CB0A9-633B-F94A-A8A7-0E66921CFF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Quantum Computing with 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           #</a:t>
            </a:r>
            <a:r>
              <a:rPr lang="en-US" dirty="0" err="1">
                <a:solidFill>
                  <a:srgbClr val="FFFFFF"/>
                </a:solidFill>
              </a:rPr>
              <a:t>qiskit</a:t>
            </a:r>
            <a:r>
              <a:rPr lang="en-US" dirty="0">
                <a:solidFill>
                  <a:srgbClr val="FFFFFF"/>
                </a:solidFill>
              </a:rPr>
              <a:t> #IBMQ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0D28009-408F-F245-A2D3-2D2772E27846}"/>
              </a:ext>
            </a:extLst>
          </p:cNvPr>
          <p:cNvSpPr txBox="1">
            <a:spLocks/>
          </p:cNvSpPr>
          <p:nvPr/>
        </p:nvSpPr>
        <p:spPr>
          <a:xfrm>
            <a:off x="7000112" y="4934571"/>
            <a:ext cx="350519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⨂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33B229E-3ED0-E148-B759-4B7FA903B08E}"/>
              </a:ext>
            </a:extLst>
          </p:cNvPr>
          <p:cNvSpPr txBox="1">
            <a:spLocks/>
          </p:cNvSpPr>
          <p:nvPr/>
        </p:nvSpPr>
        <p:spPr>
          <a:xfrm>
            <a:off x="4200551" y="4884706"/>
            <a:ext cx="350519" cy="4719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latin typeface="Athelas" panose="02000503000000020003" pitchFamily="2" charset="77"/>
                <a:cs typeface="Aldhabi" panose="020F0502020204030204" pitchFamily="34" charset="0"/>
              </a:rPr>
              <a:t>⨂</a:t>
            </a:r>
          </a:p>
        </p:txBody>
      </p:sp>
    </p:spTree>
    <p:extLst>
      <p:ext uri="{BB962C8B-B14F-4D97-AF65-F5344CB8AC3E}">
        <p14:creationId xmlns:p14="http://schemas.microsoft.com/office/powerpoint/2010/main" val="49734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51337</TotalTime>
  <Words>427</Words>
  <Application>Microsoft Macintosh PowerPoint</Application>
  <PresentationFormat>Widescreen</PresentationFormat>
  <Paragraphs>118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Athelas</vt:lpstr>
      <vt:lpstr>Calibri</vt:lpstr>
      <vt:lpstr>Calibri Light</vt:lpstr>
      <vt:lpstr>IBM Plex Mono</vt:lpstr>
      <vt:lpstr>IBM Plex Sans</vt:lpstr>
      <vt:lpstr>Times</vt:lpstr>
      <vt:lpstr>Office Theme</vt:lpstr>
      <vt:lpstr>blk_background_2017</vt:lpstr>
      <vt:lpstr>Quantum Computing with Qiskit — Luciano Bello IBM Research         @microluciano        @qiskit      ibm.biz/qiskit-workshop    quantum-computing.ibm.com    research.ibm.com/ibm-q/    qiskit.org</vt:lpstr>
      <vt:lpstr>   @albaclierta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qiskit.org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Javadiabhari</dc:creator>
  <cp:lastModifiedBy>Luciano Bello</cp:lastModifiedBy>
  <cp:revision>346</cp:revision>
  <cp:lastPrinted>2018-03-14T15:34:32Z</cp:lastPrinted>
  <dcterms:created xsi:type="dcterms:W3CDTF">2018-02-11T22:07:57Z</dcterms:created>
  <dcterms:modified xsi:type="dcterms:W3CDTF">2019-06-21T22:57:54Z</dcterms:modified>
</cp:coreProperties>
</file>